
<file path=[Content_Types].xml><?xml version="1.0" encoding="utf-8"?>
<Types xmlns="http://schemas.openxmlformats.org/package/2006/content-types">
  <Default Extension="9C7F13E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56" r:id="rId3"/>
    <p:sldId id="278" r:id="rId4"/>
    <p:sldId id="290" r:id="rId5"/>
    <p:sldId id="288" r:id="rId6"/>
    <p:sldId id="273" r:id="rId7"/>
    <p:sldId id="274" r:id="rId8"/>
    <p:sldId id="270" r:id="rId9"/>
    <p:sldId id="291" r:id="rId10"/>
    <p:sldId id="271" r:id="rId11"/>
    <p:sldId id="268" r:id="rId12"/>
    <p:sldId id="269" r:id="rId13"/>
    <p:sldId id="279" r:id="rId14"/>
    <p:sldId id="280" r:id="rId15"/>
    <p:sldId id="292" r:id="rId16"/>
    <p:sldId id="293" r:id="rId17"/>
    <p:sldId id="282" r:id="rId18"/>
    <p:sldId id="275" r:id="rId19"/>
    <p:sldId id="257" r:id="rId2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393" autoAdjust="0"/>
  </p:normalViewPr>
  <p:slideViewPr>
    <p:cSldViewPr>
      <p:cViewPr varScale="1">
        <p:scale>
          <a:sx n="91" d="100"/>
          <a:sy n="91" d="100"/>
        </p:scale>
        <p:origin x="11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88DA2B-C7CD-4420-8D02-5100AABDCF41}" type="datetimeFigureOut">
              <a:rPr lang="en-CA" smtClean="0"/>
              <a:t>2024-05-04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0004342-EF11-44CD-867F-68DF186448F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8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82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69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444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1713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4317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929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162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642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058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5671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539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44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223654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23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54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54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0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03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15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223654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342-EF11-44CD-867F-68DF186448F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89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2E1-3BD2-4BA5-AB61-9DCD6A8A583D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771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9A7-B4BE-4FD8-AF05-48D988A7099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24939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9A7-B4BE-4FD8-AF05-48D988A7099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98585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9A7-B4BE-4FD8-AF05-48D988A7099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90277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9A7-B4BE-4FD8-AF05-48D988A7099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0972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9A7-B4BE-4FD8-AF05-48D988A7099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63719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FFC5-DB05-4879-9F4A-50A08C2329DA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21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16E8-0E84-4D7A-944D-C70B3DCF878E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97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3828-7C30-496E-9CA4-348774AEA212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12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F4C0-3E61-4F66-845F-3E9087EE2BBD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59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5E97-A7D2-4F6C-93F4-5097CC3DF94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40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4D9-2E50-4C4F-9C6D-35A054FB197F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318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F452-F239-4938-A40E-ADCD10DED80B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83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4A66-DD92-4626-A8C8-2A2B0FED229B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09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D6B-51F1-43A6-B990-FB1ACC1645C6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317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5C5-729D-4EFC-BD19-CD3E898DADB7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16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79A7-B4BE-4FD8-AF05-48D988A70995}" type="datetime1">
              <a:rPr lang="en-CA" smtClean="0"/>
              <a:t>2024-05-04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D8BA38-1363-4294-889C-144FFF2098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83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9C7F13E0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22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77972" y="1828800"/>
            <a:ext cx="5788059" cy="2331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CA" sz="2400" b="1" dirty="0"/>
              <a:t>OTTER LAKE MUNICIPALITY</a:t>
            </a:r>
          </a:p>
          <a:p>
            <a:pPr algn="ctr">
              <a:spcBef>
                <a:spcPts val="1500"/>
              </a:spcBef>
            </a:pPr>
            <a:r>
              <a:rPr lang="en-CA" sz="3200" b="1" dirty="0"/>
              <a:t>ADDRESSING  INVASIVE  SPECIES </a:t>
            </a:r>
          </a:p>
          <a:p>
            <a:pPr algn="ctr">
              <a:spcBef>
                <a:spcPts val="1500"/>
              </a:spcBef>
            </a:pPr>
            <a:r>
              <a:rPr lang="en-CA" sz="3200" b="1" dirty="0"/>
              <a:t>PUBLIC MEETING</a:t>
            </a:r>
          </a:p>
          <a:p>
            <a:pPr algn="ctr">
              <a:spcBef>
                <a:spcPts val="1500"/>
              </a:spcBef>
            </a:pPr>
            <a:r>
              <a:rPr lang="en-CA" sz="2000" b="1" dirty="0"/>
              <a:t>2024-05-04</a:t>
            </a:r>
          </a:p>
        </p:txBody>
      </p:sp>
    </p:spTree>
    <p:extLst>
      <p:ext uri="{BB962C8B-B14F-4D97-AF65-F5344CB8AC3E}">
        <p14:creationId xmlns:p14="http://schemas.microsoft.com/office/powerpoint/2010/main" val="14543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5900" y="154488"/>
            <a:ext cx="617220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INVASIVE SPECIES – Lac de la Ferme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294A3-D98C-AFF6-BF09-7A4263EF4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54598"/>
            <a:ext cx="8458200" cy="622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523037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215178"/>
            <a:ext cx="518160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INVASIVE SPECIES – Petit Lac Cayamant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25949-9608-1512-9957-5F16933A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9" y="615288"/>
            <a:ext cx="8344042" cy="6166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22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448402"/>
            <a:ext cx="57912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PREVENTING SPREAD WITHIN LAKES AND TO OTHER LAKES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72532"/>
            <a:ext cx="653243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Biologist’s recommendations: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Public Education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Boat Washing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Boat Traffic Control</a:t>
            </a:r>
          </a:p>
          <a:p>
            <a:pPr marL="1200150" lvl="2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Focus on boat launch area</a:t>
            </a:r>
          </a:p>
          <a:p>
            <a:pPr marL="1200150" lvl="2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Buoys, Other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Shoreline Management </a:t>
            </a:r>
          </a:p>
          <a:p>
            <a:pPr>
              <a:spcAft>
                <a:spcPts val="1000"/>
              </a:spcAft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491772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440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304800"/>
            <a:ext cx="48006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ACTIONS TAKEN TO 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19887"/>
            <a:ext cx="8001000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Boat washing program</a:t>
            </a:r>
          </a:p>
          <a:p>
            <a:pPr lvl="1">
              <a:spcAft>
                <a:spcPts val="1000"/>
              </a:spcAft>
              <a:tabLst>
                <a:tab pos="2152650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By-law, Wash Station, Signage, Education Brochure, Grants, Enforcement, Buoys for Petit Lac Cayamant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Attended conference on invasive species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Biologist- surveyed Petit Lac Cayamant &amp; Lac de la Ferme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Invasive species committee formed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ABVdes7 meeting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Minister of Environment letter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Public announcements in Equity, Taxation Newsletter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Public meeting (today)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Provides more information to taxpayers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Solicit support for future actions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6292" y="6492875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569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375726"/>
            <a:ext cx="48006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PROPOSED ACTIONS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8001000" cy="562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Continue boat washing enforcement, including fines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Continue shore line management enforcement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Install marker buoys in both lakes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Inspect 6 more lakes – volunteers with boats</a:t>
            </a:r>
          </a:p>
          <a:p>
            <a:pPr marL="457200" indent="-457200">
              <a:spcAft>
                <a:spcPts val="400"/>
              </a:spcAft>
              <a:buFont typeface="+mj-lt"/>
              <a:buAutoNum type="arabicPeriod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Limit the use of Lac de la Ferme boat launch </a:t>
            </a:r>
          </a:p>
          <a:p>
            <a:pPr lvl="1">
              <a:spcAft>
                <a:spcPts val="1500"/>
              </a:spcAft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to taxpayers only </a:t>
            </a:r>
          </a:p>
          <a:p>
            <a:pPr>
              <a:spcAft>
                <a:spcPts val="10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6.   Pursue methods to remove milfoil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Tarps (laid by divers)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Removal by hand (divers)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Potential herbicide recently approved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62" y="6526129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252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980B-A204-7834-B6DC-F2B52608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Sea Lake Tarp Installation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9688D-F8B3-9679-6E53-D208FEE8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D962B-4421-3AB3-028E-2F7F2184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15</a:t>
            </a:fld>
            <a:endParaRPr lang="en-CA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F0DAE93-B2CE-F48C-9E3E-92BD02A8C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D1B854E-5878-80AE-6D31-71D3BA0BE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0A764C4-D901-1A3D-6C58-21CAD38398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6C9ADE-D42B-BE51-2382-120276E34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156" y="2456656"/>
            <a:ext cx="43053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8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43FC-0524-B185-A20C-51D2F82F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Marker Buoys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01AA3-3CBB-9745-FC77-86AEDB1C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6FEC6-10FB-8888-B1F6-139A662A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16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246A43-3B4D-5468-7759-B72394A3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42781"/>
            <a:ext cx="3403600" cy="388620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1896336-61A5-5256-752E-A9114CDE6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1" y="2138031"/>
            <a:ext cx="3771900" cy="3695700"/>
          </a:xfrm>
        </p:spPr>
      </p:pic>
    </p:spTree>
    <p:extLst>
      <p:ext uri="{BB962C8B-B14F-4D97-AF65-F5344CB8AC3E}">
        <p14:creationId xmlns:p14="http://schemas.microsoft.com/office/powerpoint/2010/main" val="52851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83359"/>
            <a:ext cx="62484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HOW CAN WE ALL HELP STOP THE SPREAD?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57828"/>
            <a:ext cx="6553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Wash boats thoroughly before launching and when leaving the lake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Avoid driving boats through the milfoil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Watch for milfoil in your lakes &amp; report to office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Skim floating pieces and remove from the lake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Minimize severe wave action (10km/h within 30m of shore)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Avoid boating near shorelines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Follow good shore management practices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Be vigilant &amp; report anyone not following Municipal By-laws and environmental rules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22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5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75726"/>
            <a:ext cx="60960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INVASIVE SPECIES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Dock surrounded by Eurasian Milfoil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653F6-625B-3B47-B8B6-926CEEE5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01" y="1391389"/>
            <a:ext cx="7753597" cy="52292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492875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68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1457" y="375726"/>
            <a:ext cx="4724400" cy="22672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algn="ctr">
              <a:spcAft>
                <a:spcPts val="1000"/>
              </a:spcAft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47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4438" y="708629"/>
            <a:ext cx="3200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Solicit public input on how to control</a:t>
            </a:r>
          </a:p>
          <a:p>
            <a:pPr>
              <a:spcAft>
                <a:spcPts val="10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	invasive species in Otter Lake Municipality.</a:t>
            </a:r>
          </a:p>
          <a:p>
            <a:pPr>
              <a:spcAft>
                <a:spcPts val="1000"/>
              </a:spcAf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Invasive species defined 	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Eurasian Milfoil	- Environmental and Economic Impact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Photos/Locations in Lac de la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Ferme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&amp; Petit Lac Cayamant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Biologist Recommendations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Actions taken to date by the Otter Lake Municipality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Proposed options for further actions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Public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2200" y="6496685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558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375726"/>
            <a:ext cx="5715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ARE INVASIVE SPECIES?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305800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Plants, animals, organisms not native to the area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Most common types found in Outaouais area: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Eurasian Water Milfoil and Zebra Mussels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environmental impact on lakes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Serious negative impact on property values</a:t>
            </a:r>
          </a:p>
          <a:p>
            <a:pPr>
              <a:spcAft>
                <a:spcPts val="1000"/>
              </a:spcAft>
              <a:tabLst>
                <a:tab pos="2152650" algn="l"/>
              </a:tabLs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	Biologist confirmed Eurasian Water Milfoil in </a:t>
            </a:r>
          </a:p>
          <a:p>
            <a:pPr>
              <a:spcAft>
                <a:spcPts val="1000"/>
              </a:spcAf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	Petit Lac </a:t>
            </a:r>
            <a:r>
              <a:rPr lang="en-C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Cayamant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and Farm Lake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62" y="6478464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403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1E07F-661C-270D-3520-06A1414D2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5" y="885391"/>
            <a:ext cx="6152445" cy="5439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59403"/>
            <a:ext cx="601980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>
                <a:latin typeface="Arial" panose="020B0604020202020204" pitchFamily="34" charset="0"/>
                <a:cs typeface="Arial" panose="020B0604020202020204" pitchFamily="34" charset="0"/>
              </a:rPr>
              <a:t>INVASIVE SPECIES - Eurasian Watermilfoil 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22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4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7A9EE-6336-D50A-F7C5-664DCC4C5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23549"/>
            <a:ext cx="3571875" cy="847725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5FA9F938-1922-66F3-6C9F-4407A61E18B4}"/>
              </a:ext>
            </a:extLst>
          </p:cNvPr>
          <p:cNvSpPr/>
          <p:nvPr/>
        </p:nvSpPr>
        <p:spPr>
          <a:xfrm>
            <a:off x="838200" y="5477926"/>
            <a:ext cx="3952875" cy="112067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7442C-BFD1-25B4-7CC3-9D5B606A4544}"/>
              </a:ext>
            </a:extLst>
          </p:cNvPr>
          <p:cNvSpPr txBox="1"/>
          <p:nvPr/>
        </p:nvSpPr>
        <p:spPr>
          <a:xfrm>
            <a:off x="464820" y="4726106"/>
            <a:ext cx="3421380" cy="8514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CA" sz="1400">
                <a:latin typeface="Calibri" panose="020F0502020204030204" pitchFamily="34" charset="0"/>
                <a:cs typeface="Calibri" panose="020F0502020204030204" pitchFamily="34" charset="0"/>
              </a:rPr>
              <a:t>Arrangement of leaves</a:t>
            </a:r>
          </a:p>
          <a:p>
            <a:pPr marL="182563" indent="-182563">
              <a:lnSpc>
                <a:spcPts val="1800"/>
              </a:lnSpc>
              <a:spcAft>
                <a:spcPts val="600"/>
              </a:spcAft>
              <a:buClr>
                <a:schemeClr val="accent5"/>
              </a:buClr>
              <a:buSzPct val="130000"/>
              <a:buFont typeface="Arial" panose="020B0604020202020204" pitchFamily="34" charset="0"/>
              <a:buChar char="•"/>
            </a:pPr>
            <a:r>
              <a:rPr lang="en-CA" sz="1400">
                <a:latin typeface="Calibri" panose="020F0502020204030204" pitchFamily="34" charset="0"/>
                <a:cs typeface="Calibri" panose="020F0502020204030204" pitchFamily="34" charset="0"/>
              </a:rPr>
              <a:t>Each stem of milfoil is surrounded by 3 to 6 leaves. Usually there are 4. </a:t>
            </a:r>
          </a:p>
        </p:txBody>
      </p:sp>
    </p:spTree>
    <p:extLst>
      <p:ext uri="{BB962C8B-B14F-4D97-AF65-F5344CB8AC3E}">
        <p14:creationId xmlns:p14="http://schemas.microsoft.com/office/powerpoint/2010/main" val="367701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CC4D-F504-A89D-1880-F78C6D88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0219-69AC-AD65-C52C-DDED18F5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Milfoil competes aggressively with native plants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decline in oxygen levels which causes fish population to die off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Lakes can become un-swimmable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boating through dense mats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 stagnant water – mosquitos (from lack of oxygen)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need to guard against zebra mussels – extremely difficult to swim – leave deep gashes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5B7C0-7DD9-7D77-B842-A6531EED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BA38-1363-4294-889C-144FFF20985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992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98CFC-40AF-DF15-EF6A-82B41F709225}"/>
              </a:ext>
            </a:extLst>
          </p:cNvPr>
          <p:cNvSpPr txBox="1"/>
          <p:nvPr/>
        </p:nvSpPr>
        <p:spPr>
          <a:xfrm>
            <a:off x="2914882" y="457200"/>
            <a:ext cx="3200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Eurasian Milfoil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57D6C-FF58-05E7-15B4-5114704D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06" y="1478244"/>
            <a:ext cx="4608794" cy="4617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B5E2B-9B76-811C-C82B-AF034B9F8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78244"/>
            <a:ext cx="3809999" cy="46585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494753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23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What's the best way to combat Eurasian watermilfoil ...">
            <a:extLst>
              <a:ext uri="{FF2B5EF4-FFF2-40B4-BE49-F238E27FC236}">
                <a16:creationId xmlns:a16="http://schemas.microsoft.com/office/drawing/2014/main" id="{6E2D7A9B-602A-1EEA-1015-87EEEE90B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1" y="776272"/>
            <a:ext cx="8762357" cy="5853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98CFC-40AF-DF15-EF6A-82B41F709225}"/>
              </a:ext>
            </a:extLst>
          </p:cNvPr>
          <p:cNvSpPr txBox="1"/>
          <p:nvPr/>
        </p:nvSpPr>
        <p:spPr>
          <a:xfrm>
            <a:off x="1943099" y="3643"/>
            <a:ext cx="52578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INVASIVE SPECIES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Example: Uncontrolled Eurasian Milfoil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198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12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212026"/>
            <a:ext cx="44958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INVASIVE SPECIES </a:t>
            </a:r>
          </a:p>
          <a:p>
            <a:pPr algn="ctr"/>
            <a:r>
              <a:rPr lang="en-CA" sz="2000" b="1">
                <a:latin typeface="Arial" panose="020B0604020202020204" pitchFamily="34" charset="0"/>
                <a:cs typeface="Arial" panose="020B0604020202020204" pitchFamily="34" charset="0"/>
              </a:rPr>
              <a:t>Lac de la Ferme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– Eurasian Milfoil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8A987-F41D-3160-D9A8-1FA1F48F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3612"/>
            <a:ext cx="8584051" cy="56219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553200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86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295" y="381000"/>
            <a:ext cx="689810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66890"/>
            <a:ext cx="5867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Waterfront property values decline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Higher property taxes /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millrates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for everyone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Tourism declines, hurting local businesses</a:t>
            </a:r>
          </a:p>
          <a:p>
            <a:pPr>
              <a:spcAft>
                <a:spcPts val="1000"/>
              </a:spcAf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Ongoing high costs to control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2650" algn="l"/>
              </a:tabLs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62" y="6478464"/>
            <a:ext cx="512638" cy="365125"/>
          </a:xfrm>
        </p:spPr>
        <p:txBody>
          <a:bodyPr/>
          <a:lstStyle/>
          <a:p>
            <a:fld id="{02D8BA38-1363-4294-889C-144FFF20985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1156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1670</TotalTime>
  <Words>561</Words>
  <Application>Microsoft Macintosh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ENVIRONMENTAL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 Sea Lake Tarp Installation</vt:lpstr>
      <vt:lpstr>Marker Buoys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Dell2011</dc:creator>
  <cp:lastModifiedBy>Jennifer Quaile</cp:lastModifiedBy>
  <cp:revision>143</cp:revision>
  <cp:lastPrinted>2024-04-30T18:16:58Z</cp:lastPrinted>
  <dcterms:created xsi:type="dcterms:W3CDTF">2018-05-28T23:50:18Z</dcterms:created>
  <dcterms:modified xsi:type="dcterms:W3CDTF">2024-05-04T16:56:32Z</dcterms:modified>
</cp:coreProperties>
</file>